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3" d="100"/>
          <a:sy n="33" d="100"/>
        </p:scale>
        <p:origin x="1122"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hyperlink" Target="https://learn.microsoft.com/en-" TargetMode="External"/><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wiki.sei.cmu.edu/confluence/display/seccode/Top+10+Secure"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Emilio Hernandez</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FF08316D-7F9D-1069-1786-FE322BAE6F0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02"/>
    </mc:Choice>
    <mc:Fallback>
      <p:transition spd="slow" advTm="6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acts as the backbone to the development process by integrating development, security, and operation into a streamlined workflow. </a:t>
            </a:r>
          </a:p>
          <a:p>
            <a:pPr marL="685800" lvl="1" indent="-228600" algn="l" rtl="0">
              <a:lnSpc>
                <a:spcPct val="90000"/>
              </a:lnSpc>
              <a:spcBef>
                <a:spcPts val="0"/>
              </a:spcBef>
              <a:spcAft>
                <a:spcPts val="0"/>
              </a:spcAft>
              <a:buClr>
                <a:schemeClr val="lt1"/>
              </a:buClr>
              <a:buSzPts val="2000"/>
              <a:buChar char="•"/>
            </a:pPr>
            <a:endParaRPr sz="1600" dirty="0"/>
          </a:p>
          <a:p>
            <a:pPr marL="685800" lvl="1" indent="-228600" algn="l" rtl="0">
              <a:lnSpc>
                <a:spcPct val="90000"/>
              </a:lnSpc>
              <a:spcBef>
                <a:spcPts val="500"/>
              </a:spcBef>
              <a:spcAft>
                <a:spcPts val="0"/>
              </a:spcAft>
              <a:buClr>
                <a:schemeClr val="lt1"/>
              </a:buClr>
              <a:buSzPts val="2000"/>
              <a:buChar char="•"/>
            </a:pPr>
            <a:r>
              <a:rPr lang="en-US" dirty="0"/>
              <a:t>Git – Source Code Repository</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E59A9E0-BF24-1E2D-6A3D-1247665A7A9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966"/>
    </mc:Choice>
    <mc:Fallback>
      <p:transition spd="slow" advTm="27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Problem: “Our security strategy is showing signs of gaps, potentially leaving us vulnerable to threats.”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Solution: Conduct a thorough security review to identify and address existing vulnerabilities and gaps.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Benefit: Immediate strengthening of our security posture, reducing the likelihood of breaches.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Risk: Potential disruption to ongoing projects due to security updates.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BED593F-2218-CEC9-435A-4A5CDDEBB0E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245"/>
    </mc:Choice>
    <mc:Fallback>
      <p:transition spd="slow" advTm="36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Identifying Gaps:</a:t>
            </a:r>
          </a:p>
          <a:p>
            <a:pPr marL="1600200" lvl="3" indent="-228600">
              <a:spcBef>
                <a:spcPts val="0"/>
              </a:spcBef>
            </a:pPr>
            <a:r>
              <a:rPr lang="en-US" dirty="0"/>
              <a:t>Regular software testing uncovers potential security weaknesses.</a:t>
            </a:r>
          </a:p>
          <a:p>
            <a:pPr marL="1600200" lvl="3" indent="-228600">
              <a:spcBef>
                <a:spcPts val="0"/>
              </a:spcBef>
            </a:pPr>
            <a:r>
              <a:rPr lang="en-US" dirty="0"/>
              <a:t>Gaps may include being unprepared for cyber attacks and facing new threats.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Types of Gaps:</a:t>
            </a:r>
          </a:p>
          <a:p>
            <a:pPr marL="1600200" lvl="3" indent="-228600">
              <a:spcBef>
                <a:spcPts val="0"/>
              </a:spcBef>
            </a:pPr>
            <a:r>
              <a:rPr lang="en-US" dirty="0"/>
              <a:t>Unpreparedness for cyber attacks </a:t>
            </a:r>
          </a:p>
          <a:p>
            <a:pPr marL="1600200" lvl="3" indent="-228600">
              <a:spcBef>
                <a:spcPts val="0"/>
              </a:spcBef>
            </a:pPr>
            <a:r>
              <a:rPr lang="en-US" dirty="0"/>
              <a:t>Encounter of new threats</a:t>
            </a:r>
          </a:p>
          <a:p>
            <a:pPr marL="1600200" lvl="3" indent="-228600">
              <a:spcBef>
                <a:spcPts val="0"/>
              </a:spcBef>
            </a:pPr>
            <a:r>
              <a:rPr lang="en-US" dirty="0"/>
              <a:t>Low defense levels</a:t>
            </a:r>
          </a:p>
          <a:p>
            <a:pPr marL="1600200" lvl="3" indent="-228600">
              <a:spcBef>
                <a:spcPts val="0"/>
              </a:spcBef>
            </a:pPr>
            <a:r>
              <a:rPr lang="en-US" dirty="0"/>
              <a:t>Lack of diversity in defense layers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Recommendations:</a:t>
            </a:r>
          </a:p>
          <a:p>
            <a:pPr marL="1600200" lvl="3" indent="-228600">
              <a:spcBef>
                <a:spcPts val="0"/>
              </a:spcBef>
            </a:pPr>
            <a:r>
              <a:rPr lang="en-US" sz="1800" dirty="0"/>
              <a:t>Test Often</a:t>
            </a:r>
          </a:p>
          <a:p>
            <a:pPr marL="1600200" lvl="3" indent="-228600">
              <a:spcBef>
                <a:spcPts val="0"/>
              </a:spcBef>
            </a:pPr>
            <a:r>
              <a:rPr lang="en-US" sz="1800" dirty="0"/>
              <a:t>Use Best Practices</a:t>
            </a:r>
          </a:p>
          <a:p>
            <a:pPr marL="1600200" lvl="3" indent="-228600">
              <a:spcBef>
                <a:spcPts val="0"/>
              </a:spcBef>
            </a:pPr>
            <a:r>
              <a:rPr lang="en-US" sz="1800" dirty="0"/>
              <a:t>Monitor Software</a:t>
            </a:r>
          </a:p>
          <a:p>
            <a:pPr marL="1600200" lvl="3" indent="-228600">
              <a:spcBef>
                <a:spcPts val="0"/>
              </a:spcBef>
            </a:pPr>
            <a:r>
              <a:rPr lang="en-US" sz="1800" dirty="0"/>
              <a:t>Diverse Protection</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1B68483-CFE1-81FE-A9A6-4CBA62A3733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110"/>
    </mc:Choice>
    <mc:Fallback>
      <p:transition spd="slow" advTm="59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Trust: Security is the bedrock of trust. If we are proactively identifying and addressing potential gaps, we ensure the security if our users' data.</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dirty="0"/>
              <a:t>Emerging Trends: When we are innovating it is important that we stay ahead of potential threats so we can work towards a better future while putting security at the forefront of innovation.</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Client Forward: This is how we continue to build software with the importance of client security as the most important responsibility we have as developers.</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5AF0700-A801-1801-3876-92D57AC71EB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139"/>
    </mc:Choice>
    <mc:Fallback>
      <p:transition spd="slow" advTm="53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lgn="l">
              <a:buNone/>
            </a:pPr>
            <a:r>
              <a:rPr lang="en-US" sz="1800" b="0" i="0" dirty="0">
                <a:solidFill>
                  <a:schemeClr val="bg1"/>
                </a:solidFill>
                <a:effectLst/>
                <a:latin typeface="Century Gothic" panose="020B0502020202020204" pitchFamily="34" charset="0"/>
              </a:rPr>
              <a:t>Top 10 Secure Coding Practices - CERT Secure Coding - Confluence. (n.d.). 	Wiki.sei.cmu.edu. 	</a:t>
            </a:r>
            <a:r>
              <a:rPr lang="en-US" sz="1800" b="0" i="0" dirty="0">
                <a:solidFill>
                  <a:schemeClr val="bg1"/>
                </a:solidFill>
                <a:effectLst/>
                <a:latin typeface="Century Gothic" panose="020B0502020202020204" pitchFamily="34" charset="0"/>
                <a:hlinkClick r:id="rId6"/>
              </a:rPr>
              <a:t>https://wiki.sei.cmu.edu/confluence/display/seccode/Top+10+Secure</a:t>
            </a:r>
            <a:r>
              <a:rPr lang="en-US" sz="1800" b="0" i="0" dirty="0">
                <a:solidFill>
                  <a:schemeClr val="bg1"/>
                </a:solidFill>
                <a:effectLst/>
                <a:latin typeface="Century Gothic" panose="020B0502020202020204" pitchFamily="34" charset="0"/>
              </a:rPr>
              <a:t>+	</a:t>
            </a:r>
            <a:r>
              <a:rPr lang="en-US" sz="1800" b="0" i="0" dirty="0" err="1">
                <a:solidFill>
                  <a:schemeClr val="bg1"/>
                </a:solidFill>
                <a:effectLst/>
                <a:latin typeface="Century Gothic" panose="020B0502020202020204" pitchFamily="34" charset="0"/>
              </a:rPr>
              <a:t>Coding+Practices?focusedCommentId</a:t>
            </a:r>
            <a:r>
              <a:rPr lang="en-US" sz="1800" b="0" i="0" dirty="0">
                <a:solidFill>
                  <a:schemeClr val="bg1"/>
                </a:solidFill>
                <a:effectLst/>
                <a:latin typeface="Century Gothic" panose="020B0502020202020204" pitchFamily="34" charset="0"/>
              </a:rPr>
              <a:t>=88044413</a:t>
            </a:r>
          </a:p>
          <a:p>
            <a:pPr marL="0" indent="0" algn="l">
              <a:buNone/>
            </a:pPr>
            <a:r>
              <a:rPr lang="en-US" sz="1800" b="0" i="0" dirty="0" err="1">
                <a:solidFill>
                  <a:schemeClr val="bg1"/>
                </a:solidFill>
                <a:effectLst/>
                <a:latin typeface="Century Gothic" panose="020B0502020202020204" pitchFamily="34" charset="0"/>
              </a:rPr>
              <a:t>TylerMSFT</a:t>
            </a:r>
            <a:r>
              <a:rPr lang="en-US" sz="1800" b="0" i="0" dirty="0">
                <a:solidFill>
                  <a:schemeClr val="bg1"/>
                </a:solidFill>
                <a:effectLst/>
                <a:latin typeface="Century Gothic" panose="020B0502020202020204" pitchFamily="34" charset="0"/>
              </a:rPr>
              <a:t>. (2021, August 3). </a:t>
            </a:r>
            <a:r>
              <a:rPr lang="en-US" sz="1800" b="0" i="1" dirty="0">
                <a:solidFill>
                  <a:schemeClr val="bg1"/>
                </a:solidFill>
                <a:effectLst/>
                <a:latin typeface="Century Gothic" panose="020B0502020202020204" pitchFamily="34" charset="0"/>
              </a:rPr>
              <a:t>Security Best Practices for C++</a:t>
            </a:r>
            <a:r>
              <a:rPr lang="en-US" sz="1800" b="0" i="0" dirty="0">
                <a:solidFill>
                  <a:schemeClr val="bg1"/>
                </a:solidFill>
                <a:effectLst/>
                <a:latin typeface="Century Gothic" panose="020B0502020202020204" pitchFamily="34" charset="0"/>
              </a:rPr>
              <a:t>. Learn.microsoft.com. 	</a:t>
            </a:r>
            <a:r>
              <a:rPr lang="en-US" sz="1800" b="0" i="0" dirty="0">
                <a:solidFill>
                  <a:schemeClr val="bg1"/>
                </a:solidFill>
                <a:effectLst/>
                <a:latin typeface="Century Gothic" panose="020B0502020202020204" pitchFamily="34" charset="0"/>
                <a:hlinkClick r:id="rId7"/>
              </a:rPr>
              <a:t>https://learn.microsoft.com/en-</a:t>
            </a:r>
            <a:r>
              <a:rPr lang="en-US" sz="1800" b="0" i="0" dirty="0">
                <a:solidFill>
                  <a:schemeClr val="bg1"/>
                </a:solidFill>
                <a:effectLst/>
                <a:latin typeface="Century Gothic" panose="020B0502020202020204" pitchFamily="34" charset="0"/>
              </a:rPr>
              <a:t>	us/cpp/security/security-best-practices-for-	</a:t>
            </a:r>
            <a:r>
              <a:rPr lang="en-US" sz="1800" b="0" i="0" dirty="0" err="1">
                <a:solidFill>
                  <a:schemeClr val="bg1"/>
                </a:solidFill>
                <a:effectLst/>
                <a:latin typeface="Century Gothic" panose="020B0502020202020204" pitchFamily="34" charset="0"/>
              </a:rPr>
              <a:t>cpp?view</a:t>
            </a:r>
            <a:r>
              <a:rPr lang="en-US" sz="1800" b="0" i="0" dirty="0">
                <a:solidFill>
                  <a:schemeClr val="bg1"/>
                </a:solidFill>
                <a:effectLst/>
                <a:latin typeface="Century Gothic" panose="020B0502020202020204" pitchFamily="34" charset="0"/>
              </a:rPr>
              <a:t>=msvc-170&amp;viewFallbackFrom=vs-2019</a:t>
            </a:r>
          </a:p>
          <a:p>
            <a:pPr marL="0" indent="0" algn="l">
              <a:buNone/>
            </a:pPr>
            <a:endParaRPr lang="en-US" b="0" i="0" dirty="0">
              <a:solidFill>
                <a:schemeClr val="bg1"/>
              </a:solidFill>
              <a:effectLst/>
              <a:latin typeface="Century Gothic" panose="020B0502020202020204" pitchFamily="34" charset="0"/>
            </a:endParaRPr>
          </a:p>
          <a:p>
            <a:pPr marL="0" indent="0" algn="l">
              <a:buNone/>
            </a:pPr>
            <a:endParaRPr lang="en-US" b="0" i="0" dirty="0">
              <a:solidFill>
                <a:schemeClr val="bg1"/>
              </a:solidFill>
              <a:effectLst/>
              <a:latin typeface="Century Gothic" panose="020B0502020202020204" pitchFamily="34" charset="0"/>
            </a:endParaRPr>
          </a:p>
          <a:p>
            <a:pPr marL="0" indent="0" algn="l">
              <a:buNone/>
            </a:pPr>
            <a:r>
              <a:rPr lang="en-US" b="0" i="0" dirty="0">
                <a:solidFill>
                  <a:schemeClr val="bg1"/>
                </a:solidFill>
                <a:effectLst/>
                <a:latin typeface="Century Gothic" panose="020B0502020202020204" pitchFamily="34" charset="0"/>
              </a:rPr>
              <a:t>‌</a:t>
            </a:r>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79395EA-D915-E8A9-076E-DB68748F7E1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88"/>
    </mc:Choice>
    <mc:Fallback>
      <p:transition spd="slow" advTm="8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is a method of protection that is used to stack layers of security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3A37A1F1-BF22-4A38-B38D-9D1F958A00D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088"/>
    </mc:Choice>
    <mc:Fallback>
      <p:transition spd="slow" advTm="24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The threat matrix is used to explain and label the potential risks. This is the way they are categorized in these four options</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4146879419"/>
              </p:ext>
            </p:extLst>
          </p:nvPr>
        </p:nvGraphicFramePr>
        <p:xfrm>
          <a:off x="3171900" y="2194550"/>
          <a:ext cx="7835225" cy="402330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Attacks with higher severity that are more than “likely” to occur</a:t>
                      </a:r>
                      <a:endParaRPr sz="2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Attacks that have a high severity level should be set as our “priority” to address</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Low exploitable vulnerability, lost is not major</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Attacks with lower severity that more than “unlikely” to occur</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AD3CF98-168D-3F5B-5B2D-0E1FB414547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745"/>
    </mc:Choice>
    <mc:Fallback>
      <p:transition spd="slow" advTm="28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3C5AD1E-6BEA-6DA8-5D0E-E63C0142B13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476"/>
    </mc:Choice>
    <mc:Fallback>
      <p:transition spd="slow" advTm="3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Obey the One-Definition Rule</a:t>
            </a:r>
          </a:p>
          <a:p>
            <a:pPr marL="228600" lvl="0" indent="-228600" algn="l" rtl="0">
              <a:lnSpc>
                <a:spcPct val="90000"/>
              </a:lnSpc>
              <a:spcBef>
                <a:spcPts val="0"/>
              </a:spcBef>
              <a:spcAft>
                <a:spcPts val="0"/>
              </a:spcAft>
              <a:buClr>
                <a:schemeClr val="lt1"/>
              </a:buClr>
              <a:buSzPts val="2000"/>
              <a:buChar char="•"/>
            </a:pPr>
            <a:r>
              <a:rPr lang="en-US" sz="2000" dirty="0"/>
              <a:t>Do not write syntactically ambiguous declarations</a:t>
            </a:r>
          </a:p>
          <a:p>
            <a:pPr marL="228600" lvl="0" indent="-228600" algn="l" rtl="0">
              <a:lnSpc>
                <a:spcPct val="90000"/>
              </a:lnSpc>
              <a:spcBef>
                <a:spcPts val="0"/>
              </a:spcBef>
              <a:spcAft>
                <a:spcPts val="0"/>
              </a:spcAft>
              <a:buClr>
                <a:schemeClr val="lt1"/>
              </a:buClr>
              <a:buSzPts val="2000"/>
              <a:buChar char="•"/>
            </a:pPr>
            <a:r>
              <a:rPr lang="en-US" sz="2000" dirty="0"/>
              <a:t>Guarantee that storage for strings has sufficient space for character data and the null terminator</a:t>
            </a:r>
          </a:p>
          <a:p>
            <a:pPr marL="228600" lvl="0" indent="-228600" algn="l" rtl="0">
              <a:lnSpc>
                <a:spcPct val="90000"/>
              </a:lnSpc>
              <a:spcBef>
                <a:spcPts val="0"/>
              </a:spcBef>
              <a:spcAft>
                <a:spcPts val="0"/>
              </a:spcAft>
              <a:buClr>
                <a:schemeClr val="lt1"/>
              </a:buClr>
              <a:buSzPts val="2000"/>
              <a:buChar char="•"/>
            </a:pPr>
            <a:r>
              <a:rPr lang="en-US" sz="2000" dirty="0"/>
              <a:t>Prevent SQL injection</a:t>
            </a:r>
          </a:p>
          <a:p>
            <a:pPr marL="228600" lvl="0" indent="-228600" algn="l" rtl="0">
              <a:lnSpc>
                <a:spcPct val="90000"/>
              </a:lnSpc>
              <a:spcBef>
                <a:spcPts val="0"/>
              </a:spcBef>
              <a:spcAft>
                <a:spcPts val="0"/>
              </a:spcAft>
              <a:buClr>
                <a:schemeClr val="lt1"/>
              </a:buClr>
              <a:buSzPts val="2000"/>
              <a:buChar char="•"/>
            </a:pPr>
            <a:r>
              <a:rPr lang="en-US" sz="2000" dirty="0"/>
              <a:t>Close files when they are no longer needed</a:t>
            </a:r>
          </a:p>
          <a:p>
            <a:pPr marL="228600" lvl="0" indent="-228600" algn="l" rtl="0">
              <a:lnSpc>
                <a:spcPct val="90000"/>
              </a:lnSpc>
              <a:spcBef>
                <a:spcPts val="0"/>
              </a:spcBef>
              <a:spcAft>
                <a:spcPts val="0"/>
              </a:spcAft>
              <a:buClr>
                <a:schemeClr val="lt1"/>
              </a:buClr>
              <a:buSzPts val="2000"/>
              <a:buChar char="•"/>
            </a:pPr>
            <a:r>
              <a:rPr lang="en-US" sz="2000" dirty="0"/>
              <a:t>Do not access an object outside of its lifetime</a:t>
            </a:r>
          </a:p>
          <a:p>
            <a:pPr marL="228600" lvl="0" indent="-228600" algn="l" rtl="0">
              <a:lnSpc>
                <a:spcPct val="90000"/>
              </a:lnSpc>
              <a:spcBef>
                <a:spcPts val="0"/>
              </a:spcBef>
              <a:spcAft>
                <a:spcPts val="0"/>
              </a:spcAft>
              <a:buClr>
                <a:schemeClr val="lt1"/>
              </a:buClr>
              <a:buSzPts val="2000"/>
              <a:buChar char="•"/>
            </a:pPr>
            <a:r>
              <a:rPr lang="en-US" sz="2000" dirty="0"/>
              <a:t>Do no access </a:t>
            </a:r>
            <a:r>
              <a:rPr lang="en-US" sz="2000" dirty="0" err="1"/>
              <a:t>fredd</a:t>
            </a:r>
            <a:r>
              <a:rPr lang="en-US" sz="2000" dirty="0"/>
              <a:t> memory</a:t>
            </a:r>
          </a:p>
          <a:p>
            <a:pPr marL="228600" lvl="0" indent="-228600" algn="l" rtl="0">
              <a:lnSpc>
                <a:spcPct val="90000"/>
              </a:lnSpc>
              <a:spcBef>
                <a:spcPts val="0"/>
              </a:spcBef>
              <a:spcAft>
                <a:spcPts val="0"/>
              </a:spcAft>
              <a:buClr>
                <a:schemeClr val="lt1"/>
              </a:buClr>
              <a:buSzPts val="2000"/>
              <a:buChar char="•"/>
            </a:pPr>
            <a:r>
              <a:rPr lang="en-US" sz="2000" dirty="0"/>
              <a:t>Handle all exceptions</a:t>
            </a:r>
          </a:p>
          <a:p>
            <a:pPr marL="228600" lvl="0" indent="-228600" algn="l" rtl="0">
              <a:lnSpc>
                <a:spcPct val="90000"/>
              </a:lnSpc>
              <a:spcBef>
                <a:spcPts val="0"/>
              </a:spcBef>
              <a:spcAft>
                <a:spcPts val="0"/>
              </a:spcAft>
              <a:buClr>
                <a:schemeClr val="lt1"/>
              </a:buClr>
              <a:buSzPts val="2000"/>
              <a:buChar char="•"/>
            </a:pPr>
            <a:r>
              <a:rPr lang="en-US" sz="2000" dirty="0"/>
              <a:t>Gracefully handle self-copy assignment</a:t>
            </a:r>
          </a:p>
          <a:p>
            <a:pPr marL="228600" lvl="0" indent="-228600" algn="l" rtl="0">
              <a:lnSpc>
                <a:spcPct val="90000"/>
              </a:lnSpc>
              <a:spcBef>
                <a:spcPts val="0"/>
              </a:spcBef>
              <a:spcAft>
                <a:spcPts val="0"/>
              </a:spcAft>
              <a:buClr>
                <a:schemeClr val="lt1"/>
              </a:buClr>
              <a:buSzPts val="2000"/>
              <a:buChar char="•"/>
            </a:pPr>
            <a:r>
              <a:rPr lang="en-US" sz="2000" dirty="0"/>
              <a:t>Avoid deadlock by locking in a predefined order</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5CD4B6C-D9C4-7EF1-3D96-AA61EE0D2CB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697"/>
    </mc:Choice>
    <mc:Fallback>
      <p:transition spd="slow" advTm="50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At Rest: Stored data protected by software or firewalls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Flight: Data being sent is protected by encryption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Data is secured at rest, in flight or in use</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4165D20-1427-23C5-6CC7-22DFF2947B6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118"/>
    </mc:Choice>
    <mc:Fallback>
      <p:transition spd="slow" advTm="31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Verification of the identity of a user, system or entity </a:t>
            </a:r>
          </a:p>
          <a:p>
            <a:pPr marL="342900" lvl="0" algn="l" rtl="0">
              <a:lnSpc>
                <a:spcPct val="90000"/>
              </a:lnSpc>
              <a:spcBef>
                <a:spcPts val="0"/>
              </a:spcBef>
              <a:spcAft>
                <a:spcPts val="0"/>
              </a:spcAft>
              <a:buClr>
                <a:schemeClr val="lt1"/>
              </a:buClr>
              <a:buSzPts val="2400"/>
              <a:buFontTx/>
              <a:buChar char="-"/>
            </a:pPr>
            <a:r>
              <a:rPr lang="en-US" sz="2400" dirty="0"/>
              <a:t>Username, Passwords, MFA</a:t>
            </a:r>
          </a:p>
          <a:p>
            <a:pPr marL="342900" lvl="0" algn="l" rtl="0">
              <a:lnSpc>
                <a:spcPct val="90000"/>
              </a:lnSpc>
              <a:spcBef>
                <a:spcPts val="0"/>
              </a:spcBef>
              <a:spcAft>
                <a:spcPts val="0"/>
              </a:spcAft>
              <a:buClr>
                <a:schemeClr val="lt1"/>
              </a:buClr>
              <a:buSzPts val="2400"/>
              <a:buFontTx/>
              <a:buChar char="-"/>
            </a:pPr>
            <a:endParaRPr lang="en-US" sz="2400" dirty="0"/>
          </a:p>
          <a:p>
            <a:pPr marL="342900">
              <a:spcBef>
                <a:spcPts val="0"/>
              </a:spcBef>
              <a:buSzPts val="2400"/>
            </a:pPr>
            <a:r>
              <a:rPr lang="en-US" sz="2400" dirty="0"/>
              <a:t>Authorization: Granting or denying access rights and permissions to authenticated users</a:t>
            </a:r>
          </a:p>
          <a:p>
            <a:pPr marL="0" indent="0">
              <a:spcBef>
                <a:spcPts val="0"/>
              </a:spcBef>
              <a:buSzPts val="2400"/>
              <a:buNone/>
            </a:pPr>
            <a:r>
              <a:rPr lang="en-US" sz="2400" dirty="0"/>
              <a:t>- Principle of least privilege</a:t>
            </a:r>
          </a:p>
          <a:p>
            <a:pPr marL="342900">
              <a:spcBef>
                <a:spcPts val="0"/>
              </a:spcBef>
              <a:buSzPts val="2400"/>
            </a:pPr>
            <a:endParaRPr lang="en-US" sz="2400" dirty="0"/>
          </a:p>
          <a:p>
            <a:pPr marL="342900">
              <a:spcBef>
                <a:spcPts val="0"/>
              </a:spcBef>
              <a:buSzPts val="2400"/>
            </a:pPr>
            <a:r>
              <a:rPr lang="en-US" sz="2400" dirty="0"/>
              <a:t>Accounting: Tracking and logging activities for accountability and auditing</a:t>
            </a:r>
          </a:p>
          <a:p>
            <a:pPr marL="0" indent="0">
              <a:spcBef>
                <a:spcPts val="0"/>
              </a:spcBef>
              <a:buSzPts val="2400"/>
              <a:buNone/>
            </a:pPr>
            <a:r>
              <a:rPr lang="en-US" sz="2400" dirty="0"/>
              <a:t>- Logging user activity</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4A887F5-E9C3-1AD5-D7B5-5436B3F1AB2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441"/>
    </mc:Choice>
    <mc:Fallback>
      <p:transition spd="slow" advTm="45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916774" y="88134"/>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221325" y="1150619"/>
            <a:ext cx="5995242" cy="524635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 ran a bunch of tests like always fail to check the validity of the debug software. I also added ways to check to see if a new collection would be made in a new file. This also allowed me to check to see if I was able to check of files were added to collection and if I could remove a file. I also added a test to throw an error if the user input was longer then the max size.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A screenshot of a computer program&#10;&#10;Description automatically generated">
            <a:extLst>
              <a:ext uri="{FF2B5EF4-FFF2-40B4-BE49-F238E27FC236}">
                <a16:creationId xmlns:a16="http://schemas.microsoft.com/office/drawing/2014/main" id="{ED667209-3AEF-0EDF-52BB-02287D4246D2}"/>
              </a:ext>
            </a:extLst>
          </p:cNvPr>
          <p:cNvPicPr>
            <a:picLocks noChangeAspect="1"/>
          </p:cNvPicPr>
          <p:nvPr/>
        </p:nvPicPr>
        <p:blipFill>
          <a:blip r:embed="rId7"/>
          <a:stretch>
            <a:fillRect/>
          </a:stretch>
        </p:blipFill>
        <p:spPr>
          <a:xfrm>
            <a:off x="6196758" y="1150619"/>
            <a:ext cx="5995242" cy="5707382"/>
          </a:xfrm>
          <a:prstGeom prst="rect">
            <a:avLst/>
          </a:prstGeom>
        </p:spPr>
      </p:pic>
      <p:pic>
        <p:nvPicPr>
          <p:cNvPr id="3" name="Audio 2">
            <a:hlinkClick r:id="" action="ppaction://media"/>
            <a:extLst>
              <a:ext uri="{FF2B5EF4-FFF2-40B4-BE49-F238E27FC236}">
                <a16:creationId xmlns:a16="http://schemas.microsoft.com/office/drawing/2014/main" id="{F7E5F487-A746-42CE-C56B-3E635C876FB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355"/>
    </mc:Choice>
    <mc:Fallback>
      <p:transition spd="slow" advTm="49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CD0EC36-4768-5B8D-1466-E1CA4E744E9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526"/>
    </mc:Choice>
    <mc:Fallback>
      <p:transition spd="slow" advTm="18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1189</TotalTime>
  <Words>756</Words>
  <Application>Microsoft Office PowerPoint</Application>
  <PresentationFormat>Widescreen</PresentationFormat>
  <Paragraphs>95</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Emilio Hernandez</cp:lastModifiedBy>
  <cp:revision>8</cp:revision>
  <dcterms:created xsi:type="dcterms:W3CDTF">2020-08-19T17:59:24Z</dcterms:created>
  <dcterms:modified xsi:type="dcterms:W3CDTF">2024-04-21T00:39:09Z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